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72"/>
  </p:notesMasterIdLst>
  <p:handoutMasterIdLst>
    <p:handoutMasterId r:id="rId73"/>
  </p:handoutMasterIdLst>
  <p:sldIdLst>
    <p:sldId id="2076136291" r:id="rId6"/>
    <p:sldId id="2076136293" r:id="rId7"/>
    <p:sldId id="2076136294" r:id="rId8"/>
    <p:sldId id="2076136303" r:id="rId9"/>
    <p:sldId id="2076136304" r:id="rId10"/>
    <p:sldId id="2076136310" r:id="rId11"/>
    <p:sldId id="2076136311" r:id="rId12"/>
    <p:sldId id="2076136312" r:id="rId13"/>
    <p:sldId id="2076136313" r:id="rId14"/>
    <p:sldId id="2076136314" r:id="rId15"/>
    <p:sldId id="2076136305" r:id="rId16"/>
    <p:sldId id="2076136351" r:id="rId17"/>
    <p:sldId id="2076136352" r:id="rId18"/>
    <p:sldId id="2076136353" r:id="rId19"/>
    <p:sldId id="2076136354" r:id="rId20"/>
    <p:sldId id="2076136361" r:id="rId21"/>
    <p:sldId id="2076136347" r:id="rId22"/>
    <p:sldId id="2076136348" r:id="rId23"/>
    <p:sldId id="2076136349" r:id="rId24"/>
    <p:sldId id="2076136350" r:id="rId25"/>
    <p:sldId id="2076136343" r:id="rId26"/>
    <p:sldId id="2076136362" r:id="rId27"/>
    <p:sldId id="2076136344" r:id="rId28"/>
    <p:sldId id="2076136345" r:id="rId29"/>
    <p:sldId id="2076136346" r:id="rId30"/>
    <p:sldId id="2076136363" r:id="rId31"/>
    <p:sldId id="2076136339" r:id="rId32"/>
    <p:sldId id="2076136340" r:id="rId33"/>
    <p:sldId id="2076136341" r:id="rId34"/>
    <p:sldId id="2076136364" r:id="rId35"/>
    <p:sldId id="2076136342" r:id="rId36"/>
    <p:sldId id="2076136335" r:id="rId37"/>
    <p:sldId id="2076136336" r:id="rId38"/>
    <p:sldId id="2076136337" r:id="rId39"/>
    <p:sldId id="2076136338" r:id="rId40"/>
    <p:sldId id="2076136331" r:id="rId41"/>
    <p:sldId id="2076136332" r:id="rId42"/>
    <p:sldId id="2076136333" r:id="rId43"/>
    <p:sldId id="2076136334" r:id="rId44"/>
    <p:sldId id="2076136365" r:id="rId45"/>
    <p:sldId id="2076136368" r:id="rId46"/>
    <p:sldId id="2076136366" r:id="rId47"/>
    <p:sldId id="2076136327" r:id="rId48"/>
    <p:sldId id="2076136328" r:id="rId49"/>
    <p:sldId id="2076136329" r:id="rId50"/>
    <p:sldId id="2076136330" r:id="rId51"/>
    <p:sldId id="2076136323" r:id="rId52"/>
    <p:sldId id="2076136324" r:id="rId53"/>
    <p:sldId id="2076136325" r:id="rId54"/>
    <p:sldId id="2076136326" r:id="rId55"/>
    <p:sldId id="2076136367" r:id="rId56"/>
    <p:sldId id="2076136320" r:id="rId57"/>
    <p:sldId id="2076136321" r:id="rId58"/>
    <p:sldId id="2076136322" r:id="rId59"/>
    <p:sldId id="2076136315" r:id="rId60"/>
    <p:sldId id="2076136316" r:id="rId61"/>
    <p:sldId id="2076136317" r:id="rId62"/>
    <p:sldId id="2076136318" r:id="rId63"/>
    <p:sldId id="2076136306" r:id="rId64"/>
    <p:sldId id="2076136307" r:id="rId65"/>
    <p:sldId id="2076136308" r:id="rId66"/>
    <p:sldId id="2076136309" r:id="rId67"/>
    <p:sldId id="2076136360" r:id="rId68"/>
    <p:sldId id="2076136302" r:id="rId69"/>
    <p:sldId id="2076136359" r:id="rId70"/>
    <p:sldId id="2076136300" r:id="rId71"/>
  </p:sldIdLst>
  <p:sldSz cx="14630400" cy="8229600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Poppins" pitchFamily="2" charset="77"/>
      <p:regular r:id="rId78"/>
      <p:bold r:id="rId79"/>
      <p:italic r:id="rId80"/>
      <p:boldItalic r:id="rId81"/>
    </p:embeddedFont>
    <p:embeddedFont>
      <p:font typeface="Poppins Light" panose="020B0604020202020204" pitchFamily="34" charset="0"/>
      <p:regular r:id="rId82"/>
      <p:italic r:id="rId83"/>
    </p:embeddedFont>
    <p:embeddedFont>
      <p:font typeface="Segoe UI" panose="020B0502040204020203" pitchFamily="34" charset="0"/>
      <p:regular r:id="rId84"/>
      <p:bold r:id="rId85"/>
      <p:italic r:id="rId86"/>
      <p:boldItalic r:id="rId87"/>
    </p:embeddedFont>
    <p:embeddedFont>
      <p:font typeface="Segoe UI Semibold" panose="020F0502020204030204" pitchFamily="34" charset="0"/>
      <p:regular r:id="rId88"/>
      <p:bold r:id="rId89"/>
      <p:italic r:id="rId90"/>
      <p:boldItalic r:id="rId91"/>
    </p:embeddedFont>
    <p:embeddedFont>
      <p:font typeface="Segoe UI Semibold (Headings)" panose="020B0702040204020203" pitchFamily="34" charset="0"/>
      <p:regular r:id="rId92"/>
      <p:bold r:id="rId93"/>
      <p:italic r:id="rId94"/>
      <p:boldItalic r:id="rId95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293"/>
            <p14:sldId id="2076136294"/>
            <p14:sldId id="2076136303"/>
            <p14:sldId id="2076136304"/>
            <p14:sldId id="2076136310"/>
            <p14:sldId id="2076136311"/>
            <p14:sldId id="2076136312"/>
            <p14:sldId id="2076136313"/>
            <p14:sldId id="2076136314"/>
            <p14:sldId id="2076136305"/>
            <p14:sldId id="2076136351"/>
            <p14:sldId id="2076136352"/>
            <p14:sldId id="2076136353"/>
            <p14:sldId id="2076136354"/>
            <p14:sldId id="2076136361"/>
            <p14:sldId id="2076136347"/>
            <p14:sldId id="2076136348"/>
            <p14:sldId id="2076136349"/>
            <p14:sldId id="2076136350"/>
            <p14:sldId id="2076136343"/>
            <p14:sldId id="2076136362"/>
            <p14:sldId id="2076136344"/>
            <p14:sldId id="2076136345"/>
            <p14:sldId id="2076136346"/>
            <p14:sldId id="2076136363"/>
            <p14:sldId id="2076136339"/>
            <p14:sldId id="2076136340"/>
            <p14:sldId id="2076136341"/>
            <p14:sldId id="2076136364"/>
            <p14:sldId id="2076136342"/>
            <p14:sldId id="2076136335"/>
            <p14:sldId id="2076136336"/>
            <p14:sldId id="2076136337"/>
            <p14:sldId id="2076136338"/>
            <p14:sldId id="2076136331"/>
            <p14:sldId id="2076136332"/>
            <p14:sldId id="2076136333"/>
            <p14:sldId id="2076136334"/>
            <p14:sldId id="2076136365"/>
            <p14:sldId id="2076136368"/>
            <p14:sldId id="2076136366"/>
            <p14:sldId id="2076136327"/>
            <p14:sldId id="2076136328"/>
            <p14:sldId id="2076136329"/>
            <p14:sldId id="2076136330"/>
            <p14:sldId id="2076136323"/>
            <p14:sldId id="2076136324"/>
            <p14:sldId id="2076136325"/>
            <p14:sldId id="2076136326"/>
            <p14:sldId id="2076136367"/>
            <p14:sldId id="2076136320"/>
            <p14:sldId id="2076136321"/>
            <p14:sldId id="2076136322"/>
            <p14:sldId id="2076136315"/>
            <p14:sldId id="2076136316"/>
            <p14:sldId id="2076136317"/>
            <p14:sldId id="2076136318"/>
            <p14:sldId id="2076136306"/>
            <p14:sldId id="2076136307"/>
            <p14:sldId id="2076136308"/>
            <p14:sldId id="2076136309"/>
            <p14:sldId id="2076136360"/>
            <p14:sldId id="2076136302"/>
            <p14:sldId id="2076136359"/>
            <p14:sldId id="2076136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737AE2-3A59-1B59-1731-A167165C9965}" v="27" dt="2022-09-22T07:35:12.280"/>
    <p1510:client id="{4538AFAD-23FB-4633-AB37-911C2387CD42}" v="31" dt="2022-09-29T00:50:09.328"/>
    <p1510:client id="{AE39FD3D-A530-440E-9CFC-F77F5A7FA2CA}" v="40" dt="2022-10-17T05:06:42.891"/>
    <p1510:client id="{F564BA14-ED34-706B-9328-248E53131D53}" v="11" dt="2022-10-17T05:07:31.3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87" autoAdjust="0"/>
    <p:restoredTop sz="71701" autoAdjust="0"/>
  </p:normalViewPr>
  <p:slideViewPr>
    <p:cSldViewPr snapToGrid="0" snapToObjects="1">
      <p:cViewPr varScale="1">
        <p:scale>
          <a:sx n="68" d="100"/>
          <a:sy n="68" d="100"/>
        </p:scale>
        <p:origin x="232" y="37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Master" Target="slideMasters/slideMaster2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3.fntdata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1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14.fntdata"/><Relationship Id="rId61" Type="http://schemas.openxmlformats.org/officeDocument/2006/relationships/slide" Target="slides/slide56.xml"/><Relationship Id="rId82" Type="http://schemas.openxmlformats.org/officeDocument/2006/relationships/font" Target="fonts/font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4.fntdata"/><Relationship Id="rId100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0.fntdata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10/17/22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- Worked from Chennai for 10 years</a:t>
            </a:r>
          </a:p>
          <a:p>
            <a:r>
              <a:rPr lang="en-US" dirty="0"/>
              <a:t>		- IT services!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85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1: Cloud is vast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cloud platform has 200+ services under different categories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	- Screenshot: AWS services</a:t>
            </a:r>
          </a:p>
          <a:p>
            <a:pPr marL="285750" indent="-285750">
              <a:buFontTx/>
              <a:buChar char="-"/>
            </a:pPr>
            <a:r>
              <a:rPr lang="en-US" dirty="0"/>
              <a:t>	- Screenshot: Azure services</a:t>
            </a:r>
          </a:p>
          <a:p>
            <a:pPr marL="285750" indent="-285750">
              <a:buFontTx/>
              <a:buChar char="-"/>
            </a:pPr>
            <a:r>
              <a:rPr lang="en-US" dirty="0"/>
              <a:t>	- Screenshot: Google Cloud Services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0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Each cloud role is different</a:t>
            </a:r>
          </a:p>
          <a:p>
            <a:r>
              <a:rPr lang="en-US" dirty="0"/>
              <a:t>	- DevOps Engineer</a:t>
            </a:r>
          </a:p>
          <a:p>
            <a:r>
              <a:rPr lang="en-US" dirty="0"/>
              <a:t>	- Full Stack Cloud Developer</a:t>
            </a:r>
          </a:p>
          <a:p>
            <a:r>
              <a:rPr lang="en-US" dirty="0"/>
              <a:t>	- Machine Learning Specialist</a:t>
            </a:r>
          </a:p>
          <a:p>
            <a:r>
              <a:rPr lang="en-US" dirty="0"/>
              <a:t>	- Data Engineers</a:t>
            </a:r>
          </a:p>
          <a:p>
            <a:r>
              <a:rPr lang="en-US" dirty="0"/>
              <a:t>- Different learners have different needs</a:t>
            </a:r>
          </a:p>
          <a:p>
            <a:r>
              <a:rPr lang="en-US" dirty="0"/>
              <a:t>	- Managers and Sales Teams</a:t>
            </a:r>
          </a:p>
          <a:p>
            <a:r>
              <a:rPr lang="en-US" dirty="0"/>
              <a:t>	- Experienced</a:t>
            </a:r>
          </a:p>
          <a:p>
            <a:r>
              <a:rPr lang="en-US" dirty="0"/>
              <a:t>	- Beginning Programmers</a:t>
            </a:r>
          </a:p>
          <a:p>
            <a:r>
              <a:rPr lang="en-US" dirty="0"/>
              <a:t>	- Operations Teams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4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- 2: Cloud needs a different mindset!</a:t>
            </a:r>
          </a:p>
          <a:p>
            <a:r>
              <a:rPr lang="en-US" dirty="0"/>
              <a:t>- Networking importance++</a:t>
            </a:r>
          </a:p>
          <a:p>
            <a:r>
              <a:rPr lang="en-US" dirty="0"/>
              <a:t>- Security importance++</a:t>
            </a:r>
          </a:p>
          <a:p>
            <a:r>
              <a:rPr lang="en-US" dirty="0"/>
              <a:t>- Understanding Terminology and Tech Evolution</a:t>
            </a:r>
          </a:p>
          <a:p>
            <a:r>
              <a:rPr lang="en-US" dirty="0"/>
              <a:t>	- Serverless, Containers, Container Orchestration, DevOps, Big Data, Data Lakes, Data warehouses, Machine Learning</a:t>
            </a:r>
          </a:p>
          <a:p>
            <a:r>
              <a:rPr lang="en-US" dirty="0"/>
              <a:t>- Cloud platforms are innovating continuously</a:t>
            </a:r>
          </a:p>
          <a:p>
            <a:r>
              <a:rPr lang="en-US" dirty="0"/>
              <a:t>	- Serverless, Container Orchestration, DevOps, Big Data, Machine Learning, IOT, ..</a:t>
            </a:r>
          </a:p>
          <a:p>
            <a:r>
              <a:rPr lang="en-US" dirty="0"/>
              <a:t>	- In a few years, everything will be </a:t>
            </a:r>
            <a:r>
              <a:rPr lang="en-US" dirty="0" err="1"/>
              <a:t>realtime</a:t>
            </a:r>
            <a:r>
              <a:rPr lang="en-US" dirty="0"/>
              <a:t> (No Batch)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3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would love to say there is an easy solution but there is none!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56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Two angles to look at the value proposition of certifications:</a:t>
            </a:r>
          </a:p>
          <a:p>
            <a:r>
              <a:rPr lang="en-US" dirty="0"/>
              <a:t>- 1: Prove your expertise gained over 3 years of working with a cloud platform</a:t>
            </a:r>
          </a:p>
          <a:p>
            <a:r>
              <a:rPr lang="en-US" dirty="0"/>
              <a:t>	- PROBLEM: Not a lot of people exist with 3 years of experience in the cloud</a:t>
            </a:r>
          </a:p>
          <a:p>
            <a:r>
              <a:rPr lang="en-US" dirty="0"/>
              <a:t>- 2: Start learning cloud using certifications as a milestone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63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Detour: What is the Certification Path in Azure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TWO THINGS TO HIGHLIGHT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1: Best Organized Certifications among all cloud platforms</a:t>
            </a:r>
          </a:p>
          <a:p>
            <a:pPr marL="285750" indent="-285750">
              <a:buFontTx/>
              <a:buChar char="-"/>
            </a:pPr>
            <a:r>
              <a:rPr lang="en-US" dirty="0"/>
              <a:t>2: Best Fundamental Certifications among all cloud platforms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Matches with my thoughts for future: At least 50% of Data Engineering and AM/ML roles would be performed by Non Programmers in 5 years!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79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paths exist in other cloud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30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Give you a framework to anchor your learning</a:t>
            </a:r>
          </a:p>
          <a:p>
            <a:r>
              <a:rPr lang="en-US" dirty="0"/>
              <a:t>- Act as milestones</a:t>
            </a:r>
          </a:p>
          <a:p>
            <a:r>
              <a:rPr lang="en-US" dirty="0"/>
              <a:t>- Understand big picture</a:t>
            </a:r>
          </a:p>
          <a:p>
            <a:r>
              <a:rPr lang="en-US" dirty="0"/>
              <a:t>	- Not everyone has the same needs - A REST API programmer can do an AI-900 certification to understand how to leverage pre-built AI solutions in his application</a:t>
            </a:r>
          </a:p>
          <a:p>
            <a:r>
              <a:rPr lang="en-US" dirty="0"/>
              <a:t>- Role specific paths</a:t>
            </a:r>
          </a:p>
          <a:p>
            <a:r>
              <a:rPr lang="en-US" dirty="0"/>
              <a:t>- Can be customized based on your experience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18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SMALL - Start with the basic certification if you have zero experience with the cloud - Cloud Digital Leader or AZ-900/DP-900/AI-900 or Cloud Practitioner</a:t>
            </a:r>
          </a:p>
          <a:p>
            <a:r>
              <a:rPr lang="en-US" dirty="0"/>
              <a:t>- Prefer ROLE specific certifications - Aim for a role specific certification if you have experience performing a specific role - Architect or Developer or Database or ML or Security or Networking ..</a:t>
            </a:r>
          </a:p>
          <a:p>
            <a:r>
              <a:rPr lang="en-US" dirty="0"/>
              <a:t>- Avoid Architect Certifications if you do NOT have sufficient design and architecture experience</a:t>
            </a:r>
          </a:p>
          <a:p>
            <a:r>
              <a:rPr lang="en-US" dirty="0"/>
              <a:t>- Do NOT Go For Multi Cloud Certifications unless you have a couple of years of experience with your first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05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Certs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 expensive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 difficult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 of these are even FREE!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7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- 10x cloud certified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55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- 1: Cloud certification will NOT get you a job</a:t>
            </a:r>
          </a:p>
          <a:p>
            <a:r>
              <a:rPr lang="en-US" dirty="0"/>
              <a:t>- Cloud Certifications help you get started!</a:t>
            </a:r>
          </a:p>
          <a:p>
            <a:r>
              <a:rPr lang="en-US" dirty="0"/>
              <a:t>- MY 4 RECOMMENDATIONS</a:t>
            </a:r>
          </a:p>
          <a:p>
            <a:r>
              <a:rPr lang="en-US" dirty="0"/>
              <a:t>	- Focus on one role</a:t>
            </a:r>
          </a:p>
          <a:p>
            <a:r>
              <a:rPr lang="en-US" dirty="0"/>
              <a:t>	- Get a Mentor</a:t>
            </a:r>
          </a:p>
          <a:p>
            <a:r>
              <a:rPr lang="en-US" dirty="0"/>
              <a:t>	- Get hands-on skills</a:t>
            </a:r>
          </a:p>
          <a:p>
            <a:r>
              <a:rPr lang="en-US" dirty="0"/>
              <a:t>	- Build a </a:t>
            </a:r>
            <a:r>
              <a:rPr lang="en-US" dirty="0" err="1"/>
              <a:t>Github</a:t>
            </a:r>
            <a:r>
              <a:rPr lang="en-US" dirty="0"/>
              <a:t> Profile</a:t>
            </a:r>
          </a:p>
          <a:p>
            <a:r>
              <a:rPr lang="en-US" dirty="0"/>
              <a:t>- 2: Value of cloud certifications is going to go down with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4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 do the best technology folks think?</a:t>
            </a:r>
          </a:p>
          <a:p>
            <a:r>
              <a:rPr lang="en-US" dirty="0"/>
              <a:t>- A: Technology is evolving continuously. Change is an opportunity BUT not a threat</a:t>
            </a:r>
          </a:p>
          <a:p>
            <a:r>
              <a:rPr lang="en-US" dirty="0"/>
              <a:t>- Needs a mindset where you see technology changes as an opportunity</a:t>
            </a:r>
          </a:p>
          <a:p>
            <a:r>
              <a:rPr lang="en-US" dirty="0"/>
              <a:t>- B: Most important differentiating SKILL today</a:t>
            </a:r>
          </a:p>
          <a:p>
            <a:r>
              <a:rPr lang="en-US" dirty="0"/>
              <a:t>- Are you able to learn on your own?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1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What's the journey?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the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1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glance of results from survey: What are learners experiencing?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1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every enterprise out there is adopting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8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- Cloud gives startups wings to fly (SaaS startups in India are booming)</a:t>
            </a:r>
          </a:p>
          <a:p>
            <a:r>
              <a:rPr lang="en-US" dirty="0"/>
              <a:t>		- Almost every unicorn out there is making use of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40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- 1: Cloud started off as a cost center</a:t>
            </a:r>
          </a:p>
          <a:p>
            <a:r>
              <a:rPr lang="en-US" dirty="0"/>
              <a:t>- 2: Today it's the innovation center</a:t>
            </a:r>
          </a:p>
          <a:p>
            <a:r>
              <a:rPr lang="en-US" dirty="0"/>
              <a:t>- Adopting new technology/process becomes easier on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1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Exponential growth in usage of cloud</a:t>
            </a:r>
          </a:p>
          <a:p>
            <a:r>
              <a:rPr lang="en-US" dirty="0"/>
              <a:t>- HOWEVER skills have not caught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378069"/>
            <a:ext cx="9730596" cy="5473460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95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1490" y="909517"/>
            <a:ext cx="8547420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0115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576736"/>
            <a:ext cx="9730596" cy="507612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9595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1490" y="909517"/>
            <a:ext cx="8547420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16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073988"/>
            <a:ext cx="9730596" cy="6081622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51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646271"/>
            <a:ext cx="9730596" cy="493705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72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06A9-8848-D314-CF39-EB6A8790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Certification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CC794-5760-F0FA-C4E0-A14E11F44F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Cloud and otherwise</a:t>
            </a:r>
          </a:p>
        </p:txBody>
      </p:sp>
    </p:spTree>
    <p:extLst>
      <p:ext uri="{BB962C8B-B14F-4D97-AF65-F5344CB8AC3E}">
        <p14:creationId xmlns:p14="http://schemas.microsoft.com/office/powerpoint/2010/main" val="302260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1073" y="909517"/>
            <a:ext cx="5008253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106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2078347"/>
            <a:ext cx="9730596" cy="4072904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624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368392"/>
            <a:ext cx="9730596" cy="549281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664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B7A956B3-C394-4546-C361-4B4555F6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/>
                <a:cs typeface="Segoe UI"/>
              </a:rPr>
              <a:t>Ranga Rao Karanam </a:t>
            </a:r>
            <a:endParaRPr lang="en-IN" sz="4400" b="1" dirty="0">
              <a:latin typeface="Segoe UI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D028D3-8C6C-C593-CC71-B7E159BE9C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/>
                <a:cs typeface="Segoe UI"/>
              </a:rPr>
              <a:t>Founder, in28minutes</a:t>
            </a:r>
            <a:endParaRPr lang="en-US" dirty="0"/>
          </a:p>
        </p:txBody>
      </p:sp>
      <p:pic>
        <p:nvPicPr>
          <p:cNvPr id="16" name="Picture Placeholder 5" descr="A person wearing a yellow shirt&#10;&#10;Description automatically generated with medium confidence">
            <a:extLst>
              <a:ext uri="{FF2B5EF4-FFF2-40B4-BE49-F238E27FC236}">
                <a16:creationId xmlns:a16="http://schemas.microsoft.com/office/drawing/2014/main" id="{E0C362EC-FBF3-30CF-B72B-56A227E669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9663" y="2452661"/>
            <a:ext cx="3129517" cy="3129517"/>
          </a:xfrm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2009027"/>
            <a:ext cx="9730596" cy="421154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91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0361" y="909517"/>
            <a:ext cx="6069678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8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06A9-8848-D314-CF39-EB6A8790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Cloud Important?</a:t>
            </a:r>
          </a:p>
        </p:txBody>
      </p:sp>
    </p:spTree>
    <p:extLst>
      <p:ext uri="{BB962C8B-B14F-4D97-AF65-F5344CB8AC3E}">
        <p14:creationId xmlns:p14="http://schemas.microsoft.com/office/powerpoint/2010/main" val="2888275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565517"/>
            <a:ext cx="9730596" cy="5098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508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221531"/>
            <a:ext cx="9730596" cy="578653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461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672381"/>
            <a:ext cx="9730596" cy="488483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980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06A9-8848-D314-CF39-EB6A8790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Problem?</a:t>
            </a:r>
          </a:p>
        </p:txBody>
      </p:sp>
    </p:spTree>
    <p:extLst>
      <p:ext uri="{BB962C8B-B14F-4D97-AF65-F5344CB8AC3E}">
        <p14:creationId xmlns:p14="http://schemas.microsoft.com/office/powerpoint/2010/main" val="2002879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8643" y="909517"/>
            <a:ext cx="8693114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58D97A-C088-7E92-D706-B28160A3C718}"/>
              </a:ext>
            </a:extLst>
          </p:cNvPr>
          <p:cNvSpPr txBox="1"/>
          <p:nvPr/>
        </p:nvSpPr>
        <p:spPr>
          <a:xfrm>
            <a:off x="7315200" y="6892120"/>
            <a:ext cx="40344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ln>
                  <a:solidFill>
                    <a:schemeClr val="bg1"/>
                  </a:solidFill>
                </a:ln>
                <a:noFill/>
              </a:rPr>
              <a:t>2022 State of Cloud Report - Pluralsight</a:t>
            </a:r>
          </a:p>
        </p:txBody>
      </p:sp>
    </p:spTree>
    <p:extLst>
      <p:ext uri="{BB962C8B-B14F-4D97-AF65-F5344CB8AC3E}">
        <p14:creationId xmlns:p14="http://schemas.microsoft.com/office/powerpoint/2010/main" val="2455898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2197704"/>
            <a:ext cx="9730596" cy="3834190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D1A156-00FE-0187-FF91-71CD2702F9F6}"/>
              </a:ext>
            </a:extLst>
          </p:cNvPr>
          <p:cNvSpPr txBox="1"/>
          <p:nvPr/>
        </p:nvSpPr>
        <p:spPr>
          <a:xfrm>
            <a:off x="7772400" y="5539570"/>
            <a:ext cx="40344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ln>
                  <a:solidFill>
                    <a:schemeClr val="tx1"/>
                  </a:solidFill>
                </a:ln>
                <a:noFill/>
              </a:rPr>
              <a:t>2022 State of Cloud Report - Pluralsight</a:t>
            </a:r>
          </a:p>
        </p:txBody>
      </p:sp>
    </p:spTree>
    <p:extLst>
      <p:ext uri="{BB962C8B-B14F-4D97-AF65-F5344CB8AC3E}">
        <p14:creationId xmlns:p14="http://schemas.microsoft.com/office/powerpoint/2010/main" val="1385961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883842"/>
            <a:ext cx="9730596" cy="4461914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6CFD39-1CB5-2B66-2548-D180C6758D90}"/>
              </a:ext>
            </a:extLst>
          </p:cNvPr>
          <p:cNvSpPr txBox="1"/>
          <p:nvPr/>
        </p:nvSpPr>
        <p:spPr>
          <a:xfrm>
            <a:off x="2705100" y="5806270"/>
            <a:ext cx="40344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ln>
                  <a:solidFill>
                    <a:schemeClr val="tx1"/>
                  </a:solidFill>
                </a:ln>
                <a:noFill/>
              </a:rPr>
              <a:t>2022 State of Cloud Report - Pluralsight</a:t>
            </a:r>
          </a:p>
        </p:txBody>
      </p:sp>
    </p:spTree>
    <p:extLst>
      <p:ext uri="{BB962C8B-B14F-4D97-AF65-F5344CB8AC3E}">
        <p14:creationId xmlns:p14="http://schemas.microsoft.com/office/powerpoint/2010/main" val="259826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3566629"/>
            <a:ext cx="10972800" cy="673902"/>
          </a:xfrm>
        </p:spPr>
        <p:txBody>
          <a:bodyPr/>
          <a:lstStyle/>
          <a:p>
            <a:r>
              <a:rPr lang="en-IN" dirty="0"/>
              <a:t>Why are Cloud Certifications Important?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r>
              <a:rPr lang="en-IN" dirty="0"/>
              <a:t>Ranga Karanam – Founder – in28minutes</a:t>
            </a:r>
          </a:p>
        </p:txBody>
      </p:sp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06A9-8848-D314-CF39-EB6A8790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lacking Cloud Skills?</a:t>
            </a:r>
          </a:p>
        </p:txBody>
      </p:sp>
    </p:spTree>
    <p:extLst>
      <p:ext uri="{BB962C8B-B14F-4D97-AF65-F5344CB8AC3E}">
        <p14:creationId xmlns:p14="http://schemas.microsoft.com/office/powerpoint/2010/main" val="414275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349334"/>
            <a:ext cx="9730596" cy="5530931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126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389460"/>
            <a:ext cx="9730596" cy="5488001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35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391584"/>
            <a:ext cx="9730596" cy="5446430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617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951117"/>
            <a:ext cx="9730596" cy="63273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374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2879" y="909517"/>
            <a:ext cx="9724642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86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005181"/>
            <a:ext cx="9730596" cy="6256559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497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308843"/>
            <a:ext cx="9730596" cy="5611912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53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365148"/>
            <a:ext cx="9730596" cy="5499302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1831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672381"/>
            <a:ext cx="9730596" cy="488483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64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red, building&#10;&#10;Description automatically generated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02" y="861614"/>
            <a:ext cx="9730596" cy="6506371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0251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06A9-8848-D314-CF39-EB6A8790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826641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06A9-8848-D314-CF39-EB6A8790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would love to know!</a:t>
            </a:r>
          </a:p>
        </p:txBody>
      </p:sp>
    </p:spTree>
    <p:extLst>
      <p:ext uri="{BB962C8B-B14F-4D97-AF65-F5344CB8AC3E}">
        <p14:creationId xmlns:p14="http://schemas.microsoft.com/office/powerpoint/2010/main" val="245385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06A9-8848-D314-CF39-EB6A8790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certifications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265209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672381"/>
            <a:ext cx="9730596" cy="488483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116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336127"/>
            <a:ext cx="9730596" cy="5557344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0C6C8-D522-DC8F-7935-221DD30728F8}"/>
              </a:ext>
            </a:extLst>
          </p:cNvPr>
          <p:cNvSpPr txBox="1"/>
          <p:nvPr/>
        </p:nvSpPr>
        <p:spPr>
          <a:xfrm>
            <a:off x="8896350" y="7444570"/>
            <a:ext cx="32268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 err="1">
                <a:ln>
                  <a:solidFill>
                    <a:schemeClr val="tx1"/>
                  </a:solidFill>
                </a:ln>
                <a:noFill/>
              </a:rPr>
              <a:t>Eshant</a:t>
            </a:r>
            <a:r>
              <a:rPr lang="en-US" sz="1800" dirty="0">
                <a:ln>
                  <a:solidFill>
                    <a:schemeClr val="tx1"/>
                  </a:solidFill>
                </a:ln>
                <a:noFill/>
              </a:rPr>
              <a:t> Garg – Udemy Instructor</a:t>
            </a:r>
          </a:p>
        </p:txBody>
      </p:sp>
    </p:spTree>
    <p:extLst>
      <p:ext uri="{BB962C8B-B14F-4D97-AF65-F5344CB8AC3E}">
        <p14:creationId xmlns:p14="http://schemas.microsoft.com/office/powerpoint/2010/main" val="3500517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2078347"/>
            <a:ext cx="9730596" cy="4072904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0459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805845"/>
            <a:ext cx="9730596" cy="4617909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2A658-F8F4-AF78-A45E-F141C71686DF}"/>
              </a:ext>
            </a:extLst>
          </p:cNvPr>
          <p:cNvSpPr txBox="1"/>
          <p:nvPr/>
        </p:nvSpPr>
        <p:spPr>
          <a:xfrm>
            <a:off x="8896350" y="7444570"/>
            <a:ext cx="300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ln>
                  <a:solidFill>
                    <a:schemeClr val="tx1"/>
                  </a:solidFill>
                </a:ln>
                <a:noFill/>
              </a:rPr>
              <a:t>Microsoft Website – Oct 2022</a:t>
            </a:r>
          </a:p>
        </p:txBody>
      </p:sp>
    </p:spTree>
    <p:extLst>
      <p:ext uri="{BB962C8B-B14F-4D97-AF65-F5344CB8AC3E}">
        <p14:creationId xmlns:p14="http://schemas.microsoft.com/office/powerpoint/2010/main" val="1162701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0361" y="909517"/>
            <a:ext cx="6069678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306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1874" y="909517"/>
            <a:ext cx="5186652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295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672381"/>
            <a:ext cx="9730596" cy="488483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679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909517"/>
            <a:ext cx="9730596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8129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672381"/>
            <a:ext cx="9730596" cy="488483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100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06A9-8848-D314-CF39-EB6A8790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get Cloud Certified?</a:t>
            </a:r>
          </a:p>
        </p:txBody>
      </p:sp>
    </p:spTree>
    <p:extLst>
      <p:ext uri="{BB962C8B-B14F-4D97-AF65-F5344CB8AC3E}">
        <p14:creationId xmlns:p14="http://schemas.microsoft.com/office/powerpoint/2010/main" val="22837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393273"/>
            <a:ext cx="9730596" cy="5443052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425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142785"/>
            <a:ext cx="9730596" cy="5944029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988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3124" y="909517"/>
            <a:ext cx="8724152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418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275430"/>
            <a:ext cx="9730596" cy="5678738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416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295850"/>
            <a:ext cx="9730596" cy="5637898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800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4497" y="909517"/>
            <a:ext cx="7661406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5138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303126"/>
            <a:ext cx="9730596" cy="562334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200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249221"/>
            <a:ext cx="9730596" cy="5731156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36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497" y="909517"/>
            <a:ext cx="8069405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023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001896"/>
            <a:ext cx="9730596" cy="6225806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382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672381"/>
            <a:ext cx="9730596" cy="488483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9902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672381"/>
            <a:ext cx="9730596" cy="488483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353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2279643"/>
            <a:ext cx="9730596" cy="3670312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8940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195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073988"/>
            <a:ext cx="9730596" cy="6081622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521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59C7E2A-1841-4AA0-8084-E8A63CE1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Ranga Karanam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B4C566-5663-4C0D-9E13-F0B36146D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Founder – in28minutes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122110-9891-47A6-9D27-CCBBFD59F7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Dedicated to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2CAE07A-3C6E-420E-AFAE-D58FF40EB5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Sathish Murugesan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ABE9AD-6DAD-4C0B-9320-2C57C5AB3E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0230" y="2594864"/>
            <a:ext cx="8559670" cy="467099"/>
          </a:xfrm>
        </p:spPr>
        <p:txBody>
          <a:bodyPr/>
          <a:lstStyle/>
          <a:p>
            <a:r>
              <a:rPr lang="en-IN" dirty="0"/>
              <a:t>Why are Cloud Certifications Important?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BF7C1C-5346-439E-84A8-6144DDA42BB2}"/>
              </a:ext>
            </a:extLst>
          </p:cNvPr>
          <p:cNvSpPr txBox="1"/>
          <p:nvPr/>
        </p:nvSpPr>
        <p:spPr>
          <a:xfrm>
            <a:off x="4284784" y="4394803"/>
            <a:ext cx="875713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9917" y="909517"/>
            <a:ext cx="6410565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127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625389"/>
            <a:ext cx="9730596" cy="4978821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94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CF2D3-6A26-6B64-ACFC-39AFF380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1490" y="909517"/>
            <a:ext cx="8547420" cy="6410565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402185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848</Words>
  <Application>Microsoft Macintosh PowerPoint</Application>
  <PresentationFormat>Custom</PresentationFormat>
  <Paragraphs>125</Paragraphs>
  <Slides>66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Calibri</vt:lpstr>
      <vt:lpstr>Segoe UI</vt:lpstr>
      <vt:lpstr>Segoe UI Semibold (Headings)</vt:lpstr>
      <vt:lpstr>Arial</vt:lpstr>
      <vt:lpstr>Wingdings</vt:lpstr>
      <vt:lpstr>Poppins Light</vt:lpstr>
      <vt:lpstr>Segoe UI Semibold</vt:lpstr>
      <vt:lpstr>Poppins</vt:lpstr>
      <vt:lpstr>Document template - Corp grid</vt:lpstr>
      <vt:lpstr>1_Document template - Corp grid</vt:lpstr>
      <vt:lpstr>PowerPoint Presentation</vt:lpstr>
      <vt:lpstr>Ranga Rao Karanam </vt:lpstr>
      <vt:lpstr>Why are Cloud Certifications Important?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Certification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Cloud Important?</vt:lpstr>
      <vt:lpstr>PowerPoint Presentation</vt:lpstr>
      <vt:lpstr>PowerPoint Presentation</vt:lpstr>
      <vt:lpstr>PowerPoint Presentation</vt:lpstr>
      <vt:lpstr>What is the Problem?</vt:lpstr>
      <vt:lpstr>PowerPoint Presentation</vt:lpstr>
      <vt:lpstr>PowerPoint Presentation</vt:lpstr>
      <vt:lpstr>PowerPoint Presentation</vt:lpstr>
      <vt:lpstr>Why are we lacking Cloud Skills?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the solution?</vt:lpstr>
      <vt:lpstr>I would love to know!</vt:lpstr>
      <vt:lpstr>Are certifications the solution?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you get Cloud Certified?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20</cp:revision>
  <dcterms:created xsi:type="dcterms:W3CDTF">2020-10-17T05:30:34Z</dcterms:created>
  <dcterms:modified xsi:type="dcterms:W3CDTF">2022-10-17T13:12:00Z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